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4114" r:id="rId6"/>
    <p:sldId id="4148" r:id="rId7"/>
    <p:sldId id="4145" r:id="rId8"/>
    <p:sldId id="4154" r:id="rId9"/>
    <p:sldId id="4155" r:id="rId10"/>
    <p:sldId id="4156" r:id="rId11"/>
    <p:sldId id="4158" r:id="rId12"/>
    <p:sldId id="4159" r:id="rId13"/>
    <p:sldId id="4160" r:id="rId14"/>
    <p:sldId id="4161" r:id="rId15"/>
    <p:sldId id="4162" r:id="rId16"/>
    <p:sldId id="4157" r:id="rId17"/>
    <p:sldId id="4163" r:id="rId18"/>
    <p:sldId id="4164" r:id="rId19"/>
    <p:sldId id="4165" r:id="rId20"/>
    <p:sldId id="4166" r:id="rId21"/>
    <p:sldId id="4167" r:id="rId22"/>
    <p:sldId id="4168" r:id="rId23"/>
    <p:sldId id="4169" r:id="rId24"/>
    <p:sldId id="41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276"/>
    <a:srgbClr val="092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3"/>
    <p:restoredTop sz="94648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95B49-8428-40E3-9FF5-30ED717A78AE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7E51D-F71B-4FBB-9EC6-343B7D6C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7E51D-F71B-4FBB-9EC6-343B7D6CCE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6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7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594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8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05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1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9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9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3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0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82C95B-4D84-414F-9D9F-703BD5F636A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8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09F6-E031-41A0-A5BE-64CF60135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Query Language</a:t>
            </a:r>
            <a:br>
              <a:rPr lang="en-US" dirty="0"/>
            </a:br>
            <a:r>
              <a:rPr lang="en-US" dirty="0"/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3477C-6BC8-4BF4-8FF9-C75B395B5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375688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28B7-2D83-CDE9-EC5A-286B4FC3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 in Lecture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D5BB-E9BC-4F02-16B0-BF5076EA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Refresher of Group By Function</a:t>
            </a:r>
          </a:p>
          <a:p>
            <a:r>
              <a:rPr lang="en-US" dirty="0"/>
              <a:t>Distinct feature in Excel – Not Done</a:t>
            </a:r>
          </a:p>
          <a:p>
            <a:r>
              <a:rPr lang="en-US" dirty="0"/>
              <a:t>Flow of Processing SQL commands</a:t>
            </a:r>
          </a:p>
          <a:p>
            <a:r>
              <a:rPr lang="en-US" dirty="0"/>
              <a:t>‘Having’ does not depend on Select statement </a:t>
            </a:r>
          </a:p>
          <a:p>
            <a:endParaRPr lang="en-US" dirty="0"/>
          </a:p>
          <a:p>
            <a:r>
              <a:rPr lang="en-US" dirty="0"/>
              <a:t>Distinct feature in Excel</a:t>
            </a:r>
          </a:p>
          <a:p>
            <a:r>
              <a:rPr lang="en-US" dirty="0"/>
              <a:t>Count Distinct *</a:t>
            </a:r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1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0889-E537-3423-6AA4-955CA5EE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 in Lecture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7AB1-F3CF-34D9-2936-2D18555F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BY 2 or more columns </a:t>
            </a:r>
          </a:p>
          <a:p>
            <a:r>
              <a:rPr lang="en-US" dirty="0"/>
              <a:t>ORDER BY on String</a:t>
            </a:r>
          </a:p>
        </p:txBody>
      </p:sp>
    </p:spTree>
    <p:extLst>
      <p:ext uri="{BB962C8B-B14F-4D97-AF65-F5344CB8AC3E}">
        <p14:creationId xmlns:p14="http://schemas.microsoft.com/office/powerpoint/2010/main" val="331293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ECC8-6673-B4CD-A4AE-D45B56F3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BA174-32C9-2866-3750-8A5DD0F62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2657" y="1797050"/>
            <a:ext cx="6184900" cy="363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B48C8-0B8A-ABB9-33B0-577268E7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50" y="1797050"/>
            <a:ext cx="3649065" cy="26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1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097A-AC01-4C06-11E6-39E496C1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A274-D69E-1DEF-829A-C706AD7B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7E7F7-75AA-A2B8-12DB-BD27E07C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56" y="1380239"/>
            <a:ext cx="9789201" cy="51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70DF-92E6-7A37-0FDC-548EBDC6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C5A4-73D8-51AC-11CD-0869310F3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8203-FC96-3CCC-EA76-88AA95D6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732448"/>
            <a:ext cx="10343114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46BA-1848-4B62-EAFA-278D99E7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01DCA-1305-57AE-FC79-A8E22B420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580050"/>
            <a:ext cx="3408749" cy="198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9F822-9D36-423F-9EF8-60059BCB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31" y="1580050"/>
            <a:ext cx="6970426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9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A7BC1-91C6-B9E9-9034-B3A37EB8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4" y="0"/>
            <a:ext cx="7420131" cy="68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749E6-9374-B73B-B1A8-6CF8A2F7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69" y="-283261"/>
            <a:ext cx="5463541" cy="74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6F6A-0D1C-476C-92FE-9DE86925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Null/Not Null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20E8A-C5AB-4A42-8810-8682F2D0E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968" y="1383171"/>
            <a:ext cx="5592927" cy="5348576"/>
          </a:xfrm>
        </p:spPr>
      </p:pic>
    </p:spTree>
    <p:extLst>
      <p:ext uri="{BB962C8B-B14F-4D97-AF65-F5344CB8AC3E}">
        <p14:creationId xmlns:p14="http://schemas.microsoft.com/office/powerpoint/2010/main" val="282064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23E1-D80E-4061-A2E7-A4C42B52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Null/Not Null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40E38-24AF-4ADB-9607-97406642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* from customer where city is NULL;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not same as 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* from customer where city  = ‘NULL’;</a:t>
            </a: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lets say id &lt;&gt; 2, then it won’t pull up the records with id = null. You have to specifically build that into condition that id &lt;&gt; 2 and id is null.</a:t>
            </a:r>
          </a:p>
          <a:p>
            <a:endParaRPr lang="en-US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6D290-398A-4831-A0E3-8F6BFD15F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8785" y="4048760"/>
            <a:ext cx="59436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DE37DD-E6F3-44C0-8290-5B3ADD416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45" y="0"/>
            <a:ext cx="4195430" cy="72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7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D0C7-A698-49B0-BF5C-BE8378F3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F13-A37D-4D7D-8D53-28C76362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MODULUS or %: Checking the Remainder: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distinct city from station where ID%2 = 0;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Even: Either do MOD(ID, 2) = 0 or ID%2 = 0.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Odd: Either do MOD(ID, 2) = 0 or ID%2 = 1.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POWER(X, 2): To raise x to the power (exponent) of 2.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1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D0C7-A698-49B0-BF5C-BE8378F3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D06E4D-74CB-491F-8989-67BA68A7B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266" y="1731963"/>
            <a:ext cx="6055942" cy="4059237"/>
          </a:xfrm>
        </p:spPr>
      </p:pic>
    </p:spTree>
    <p:extLst>
      <p:ext uri="{BB962C8B-B14F-4D97-AF65-F5344CB8AC3E}">
        <p14:creationId xmlns:p14="http://schemas.microsoft.com/office/powerpoint/2010/main" val="210050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D0C7-A698-49B0-BF5C-BE8378F3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BFFC-183E-44C3-9073-C8B13BC9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TRIM([characters FROM ]string): removes leading spaces or the characters you specify. LTRIM, RTRIM.</a:t>
            </a:r>
          </a:p>
          <a:p>
            <a:endParaRPr lang="en-US" sz="18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 Functions: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Over() to open a window: If no column is passed to over(), it is going create one window for all the records, will iterate over all rows.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sz="18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6888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D32C-9C1E-4D74-84AD-37BAD194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05B4-C1CA-4368-A1B0-0CCFEDDA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ROW_NUMBER() to apply row numbers in a table. Specification in the Over() clause will tell us how to apply the row number.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a.CITY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a.CITY_LENGTH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(SELECT CITY, LENGTH(CITY) AS CITY_LENGTH,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Row_number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over(order by LENGTH(CITY)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city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short_length_rn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Row_number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over(order by LENGTH(CITY) desc, city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long_length_rn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STATION) as a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a.short_length_rn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 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a.long_length_rn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by 1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50488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71E0-F534-4DB6-BB7B-0A31C3D4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EF89-7AAE-4C72-98A0-442E47CC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DateAdd</a:t>
            </a:r>
            <a:endParaRPr lang="en-US" dirty="0"/>
          </a:p>
          <a:p>
            <a:r>
              <a:rPr lang="en-US" dirty="0" err="1"/>
              <a:t>Datediff</a:t>
            </a:r>
            <a:endParaRPr lang="en-US" dirty="0"/>
          </a:p>
          <a:p>
            <a:r>
              <a:rPr lang="en-US" dirty="0"/>
              <a:t>Left</a:t>
            </a:r>
          </a:p>
          <a:p>
            <a:r>
              <a:rPr lang="en-US" dirty="0"/>
              <a:t>Right</a:t>
            </a:r>
          </a:p>
          <a:p>
            <a:r>
              <a:rPr lang="en-US" dirty="0" err="1"/>
              <a:t>GetDate</a:t>
            </a:r>
            <a:endParaRPr lang="en-US"/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5273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DE37DD-E6F3-44C0-8290-5B3ADD416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27" y="314937"/>
            <a:ext cx="3712179" cy="641100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28C2E9-7FED-4A30-8FD1-17050C0888CE}"/>
              </a:ext>
            </a:extLst>
          </p:cNvPr>
          <p:cNvCxnSpPr>
            <a:cxnSpLocks/>
          </p:cNvCxnSpPr>
          <p:nvPr/>
        </p:nvCxnSpPr>
        <p:spPr>
          <a:xfrm>
            <a:off x="5461635" y="0"/>
            <a:ext cx="0" cy="22374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2629BB-C55F-45CF-9982-10A41C6C97AB}"/>
              </a:ext>
            </a:extLst>
          </p:cNvPr>
          <p:cNvCxnSpPr>
            <a:cxnSpLocks/>
          </p:cNvCxnSpPr>
          <p:nvPr/>
        </p:nvCxnSpPr>
        <p:spPr>
          <a:xfrm flipH="1">
            <a:off x="4158615" y="5837873"/>
            <a:ext cx="38661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D5524-3953-4566-9BBC-CC1CCFE00AA4}"/>
              </a:ext>
            </a:extLst>
          </p:cNvPr>
          <p:cNvCxnSpPr>
            <a:cxnSpLocks/>
          </p:cNvCxnSpPr>
          <p:nvPr/>
        </p:nvCxnSpPr>
        <p:spPr>
          <a:xfrm flipH="1">
            <a:off x="5461635" y="2237423"/>
            <a:ext cx="13201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53EAD-207C-4146-A885-6553350FF235}"/>
              </a:ext>
            </a:extLst>
          </p:cNvPr>
          <p:cNvCxnSpPr>
            <a:cxnSpLocks/>
          </p:cNvCxnSpPr>
          <p:nvPr/>
        </p:nvCxnSpPr>
        <p:spPr>
          <a:xfrm>
            <a:off x="6781800" y="1423035"/>
            <a:ext cx="0" cy="1465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8AD2D7-E638-4E05-9B04-17CCF53DA9B3}"/>
              </a:ext>
            </a:extLst>
          </p:cNvPr>
          <p:cNvCxnSpPr>
            <a:cxnSpLocks/>
          </p:cNvCxnSpPr>
          <p:nvPr/>
        </p:nvCxnSpPr>
        <p:spPr>
          <a:xfrm flipH="1">
            <a:off x="6781800" y="2888933"/>
            <a:ext cx="12430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67FA5D-52FB-40E2-8E5F-ED1B5B807E19}"/>
              </a:ext>
            </a:extLst>
          </p:cNvPr>
          <p:cNvCxnSpPr>
            <a:cxnSpLocks/>
          </p:cNvCxnSpPr>
          <p:nvPr/>
        </p:nvCxnSpPr>
        <p:spPr>
          <a:xfrm flipH="1">
            <a:off x="4167187" y="4076224"/>
            <a:ext cx="2614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A1DD9-8986-4F16-883C-63DA4C709646}"/>
              </a:ext>
            </a:extLst>
          </p:cNvPr>
          <p:cNvCxnSpPr>
            <a:cxnSpLocks/>
          </p:cNvCxnSpPr>
          <p:nvPr/>
        </p:nvCxnSpPr>
        <p:spPr>
          <a:xfrm>
            <a:off x="6781800" y="1838801"/>
            <a:ext cx="0" cy="22374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27EE79-2742-4511-877D-D170F6A6F3DE}"/>
              </a:ext>
            </a:extLst>
          </p:cNvPr>
          <p:cNvCxnSpPr>
            <a:cxnSpLocks/>
          </p:cNvCxnSpPr>
          <p:nvPr/>
        </p:nvCxnSpPr>
        <p:spPr>
          <a:xfrm>
            <a:off x="6781800" y="908685"/>
            <a:ext cx="12430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609D00-0966-4F74-A1BD-306D7B9AC9EF}"/>
              </a:ext>
            </a:extLst>
          </p:cNvPr>
          <p:cNvCxnSpPr>
            <a:cxnSpLocks/>
          </p:cNvCxnSpPr>
          <p:nvPr/>
        </p:nvCxnSpPr>
        <p:spPr>
          <a:xfrm>
            <a:off x="6781800" y="908685"/>
            <a:ext cx="0" cy="13287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38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DE37DD-E6F3-44C0-8290-5B3ADD416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91" y="256316"/>
            <a:ext cx="3712179" cy="64110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3EBEA9-E208-4394-B1EC-ECF6C04D8A6E}"/>
              </a:ext>
            </a:extLst>
          </p:cNvPr>
          <p:cNvCxnSpPr/>
          <p:nvPr/>
        </p:nvCxnSpPr>
        <p:spPr>
          <a:xfrm flipV="1">
            <a:off x="5354479" y="1324451"/>
            <a:ext cx="222885" cy="39433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A23F-6AEC-4882-A0A0-FB676A9D09EC}"/>
              </a:ext>
            </a:extLst>
          </p:cNvPr>
          <p:cNvCxnSpPr/>
          <p:nvPr/>
        </p:nvCxnSpPr>
        <p:spPr>
          <a:xfrm flipV="1">
            <a:off x="6601778" y="548640"/>
            <a:ext cx="330041" cy="25288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0D1057-9F3D-4A3E-9113-1838EBBA720E}"/>
              </a:ext>
            </a:extLst>
          </p:cNvPr>
          <p:cNvCxnSpPr>
            <a:cxnSpLocks/>
          </p:cNvCxnSpPr>
          <p:nvPr/>
        </p:nvCxnSpPr>
        <p:spPr>
          <a:xfrm flipV="1">
            <a:off x="6271736" y="548640"/>
            <a:ext cx="0" cy="141017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7E9EE-03A9-428A-A438-3F71C303009F}"/>
              </a:ext>
            </a:extLst>
          </p:cNvPr>
          <p:cNvCxnSpPr>
            <a:cxnSpLocks/>
          </p:cNvCxnSpPr>
          <p:nvPr/>
        </p:nvCxnSpPr>
        <p:spPr>
          <a:xfrm flipH="1" flipV="1">
            <a:off x="6301740" y="548640"/>
            <a:ext cx="685800" cy="141017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0D8A8A-84BA-49E6-A183-EAEE968EF11E}"/>
              </a:ext>
            </a:extLst>
          </p:cNvPr>
          <p:cNvCxnSpPr>
            <a:cxnSpLocks/>
          </p:cNvCxnSpPr>
          <p:nvPr/>
        </p:nvCxnSpPr>
        <p:spPr>
          <a:xfrm flipH="1" flipV="1">
            <a:off x="5187315" y="1324451"/>
            <a:ext cx="501491" cy="24817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18A813-B67F-4686-8A0B-197C84EB2785}"/>
              </a:ext>
            </a:extLst>
          </p:cNvPr>
          <p:cNvCxnSpPr>
            <a:cxnSpLocks/>
          </p:cNvCxnSpPr>
          <p:nvPr/>
        </p:nvCxnSpPr>
        <p:spPr>
          <a:xfrm flipH="1" flipV="1">
            <a:off x="5144452" y="2383155"/>
            <a:ext cx="544354" cy="93440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1A8D1B-3146-491D-9572-C6547DBC0842}"/>
              </a:ext>
            </a:extLst>
          </p:cNvPr>
          <p:cNvCxnSpPr>
            <a:cxnSpLocks/>
          </p:cNvCxnSpPr>
          <p:nvPr/>
        </p:nvCxnSpPr>
        <p:spPr>
          <a:xfrm flipH="1">
            <a:off x="5281612" y="2565321"/>
            <a:ext cx="426482" cy="7522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4A1B44-BBE4-4395-A81D-05B52D1D5285}"/>
              </a:ext>
            </a:extLst>
          </p:cNvPr>
          <p:cNvCxnSpPr>
            <a:cxnSpLocks/>
          </p:cNvCxnSpPr>
          <p:nvPr/>
        </p:nvCxnSpPr>
        <p:spPr>
          <a:xfrm flipV="1">
            <a:off x="5006221" y="2383155"/>
            <a:ext cx="118943" cy="127730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DF18FC-517A-4067-BBB1-92A8FD2EF6D4}"/>
              </a:ext>
            </a:extLst>
          </p:cNvPr>
          <p:cNvCxnSpPr>
            <a:cxnSpLocks/>
          </p:cNvCxnSpPr>
          <p:nvPr/>
        </p:nvCxnSpPr>
        <p:spPr>
          <a:xfrm flipH="1" flipV="1">
            <a:off x="6483907" y="2565321"/>
            <a:ext cx="480059" cy="333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1E2903-EDCF-4781-8D16-1BFFCD083362}"/>
              </a:ext>
            </a:extLst>
          </p:cNvPr>
          <p:cNvCxnSpPr>
            <a:cxnSpLocks/>
          </p:cNvCxnSpPr>
          <p:nvPr/>
        </p:nvCxnSpPr>
        <p:spPr>
          <a:xfrm flipV="1">
            <a:off x="7575088" y="1153001"/>
            <a:ext cx="0" cy="230600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94D9F-6FBE-4CF8-8038-F879F3928813}"/>
              </a:ext>
            </a:extLst>
          </p:cNvPr>
          <p:cNvCxnSpPr>
            <a:cxnSpLocks/>
          </p:cNvCxnSpPr>
          <p:nvPr/>
        </p:nvCxnSpPr>
        <p:spPr>
          <a:xfrm flipH="1" flipV="1">
            <a:off x="6483907" y="2565321"/>
            <a:ext cx="499347" cy="121515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8E1B4-0917-4056-9954-C6380F483090}"/>
              </a:ext>
            </a:extLst>
          </p:cNvPr>
          <p:cNvCxnSpPr>
            <a:cxnSpLocks/>
          </p:cNvCxnSpPr>
          <p:nvPr/>
        </p:nvCxnSpPr>
        <p:spPr>
          <a:xfrm>
            <a:off x="7660813" y="3128962"/>
            <a:ext cx="0" cy="126015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B1672C-60F6-431C-AE52-C479EEC8834D}"/>
              </a:ext>
            </a:extLst>
          </p:cNvPr>
          <p:cNvCxnSpPr>
            <a:cxnSpLocks/>
          </p:cNvCxnSpPr>
          <p:nvPr/>
        </p:nvCxnSpPr>
        <p:spPr>
          <a:xfrm>
            <a:off x="7746538" y="3883342"/>
            <a:ext cx="0" cy="160305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67361-315B-42CD-9673-DE2D7C208492}"/>
              </a:ext>
            </a:extLst>
          </p:cNvPr>
          <p:cNvCxnSpPr>
            <a:cxnSpLocks/>
          </p:cNvCxnSpPr>
          <p:nvPr/>
        </p:nvCxnSpPr>
        <p:spPr>
          <a:xfrm flipH="1" flipV="1">
            <a:off x="6483907" y="4444841"/>
            <a:ext cx="486820" cy="14573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E74C9C-F7B2-4549-8CD5-B0B232E5AAE5}"/>
              </a:ext>
            </a:extLst>
          </p:cNvPr>
          <p:cNvCxnSpPr>
            <a:cxnSpLocks/>
          </p:cNvCxnSpPr>
          <p:nvPr/>
        </p:nvCxnSpPr>
        <p:spPr>
          <a:xfrm flipH="1">
            <a:off x="6417469" y="4590574"/>
            <a:ext cx="570071" cy="153876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B6392B-3A3F-4329-A130-81D99A292CBD}"/>
              </a:ext>
            </a:extLst>
          </p:cNvPr>
          <p:cNvCxnSpPr>
            <a:cxnSpLocks/>
          </p:cNvCxnSpPr>
          <p:nvPr/>
        </p:nvCxnSpPr>
        <p:spPr>
          <a:xfrm flipH="1" flipV="1">
            <a:off x="5187315" y="4444841"/>
            <a:ext cx="494156" cy="428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8567F0-9BB9-4A92-BE48-81DC2803389E}"/>
              </a:ext>
            </a:extLst>
          </p:cNvPr>
          <p:cNvCxnSpPr>
            <a:cxnSpLocks/>
          </p:cNvCxnSpPr>
          <p:nvPr/>
        </p:nvCxnSpPr>
        <p:spPr>
          <a:xfrm flipH="1" flipV="1">
            <a:off x="5144452" y="6068412"/>
            <a:ext cx="515588" cy="13379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6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E0A0-D9E6-4FDC-B48A-D050BD57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5ED1-62C5-447B-9D41-EF4861E9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+mj-lt"/>
                <a:ea typeface="+mj-ea"/>
              </a:rPr>
              <a:t>A customer complains about an employee, how to find the data of the employee?</a:t>
            </a:r>
          </a:p>
          <a:p>
            <a:pPr algn="just"/>
            <a:r>
              <a:rPr lang="en-US" sz="2400" dirty="0">
                <a:latin typeface="+mj-lt"/>
                <a:ea typeface="+mj-ea"/>
              </a:rPr>
              <a:t>Why not Country Name as PK and why Country ID? </a:t>
            </a: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endParaRPr lang="en-US" sz="24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156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01CE-F18C-2B48-7F22-03416A7B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Star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549AE-90FE-44DD-A614-386AD158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504" y="970450"/>
            <a:ext cx="6416991" cy="56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9FC-B07A-4E7F-9770-1AEFD993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6A810-0055-B3C2-25BE-6A685D41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39" y="1580050"/>
            <a:ext cx="9485073" cy="44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1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28B7-2D83-CDE9-EC5A-286B4FC3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 in 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D5BB-E9BC-4F02-16B0-BF5076EA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vs Numbers</a:t>
            </a:r>
          </a:p>
          <a:p>
            <a:r>
              <a:rPr lang="en-US" dirty="0"/>
              <a:t>Comments in SQL: #, --, /*</a:t>
            </a:r>
          </a:p>
          <a:p>
            <a:r>
              <a:rPr lang="en-US" dirty="0"/>
              <a:t>Not equal to sign</a:t>
            </a:r>
          </a:p>
          <a:p>
            <a:r>
              <a:rPr lang="en-US" dirty="0"/>
              <a:t>Between command</a:t>
            </a:r>
          </a:p>
          <a:p>
            <a:r>
              <a:rPr lang="en-US" dirty="0"/>
              <a:t>'[</a:t>
            </a:r>
            <a:r>
              <a:rPr lang="en-US" dirty="0" err="1"/>
              <a:t>acs</a:t>
            </a:r>
            <a:r>
              <a:rPr lang="en-US" dirty="0"/>
              <a:t>]%’ '[!</a:t>
            </a:r>
            <a:r>
              <a:rPr lang="en-US" dirty="0" err="1"/>
              <a:t>acs</a:t>
            </a:r>
            <a:r>
              <a:rPr lang="en-US" dirty="0"/>
              <a:t>]%’ </a:t>
            </a:r>
          </a:p>
          <a:p>
            <a:r>
              <a:rPr lang="en-US" dirty="0"/>
              <a:t>'[a-f]%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C2E81A-4632-CF87-8C77-F6DD5A08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40" y="3318510"/>
            <a:ext cx="8294370" cy="3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28B7-2D83-CDE9-EC5A-286B4FC3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 in Lecture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D5BB-E9BC-4F02-16B0-BF5076EA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Date columns as text</a:t>
            </a:r>
          </a:p>
          <a:p>
            <a:r>
              <a:rPr lang="en-US" dirty="0"/>
              <a:t>Color coding of SQL: Gray = Operator, Pink = Function</a:t>
            </a:r>
          </a:p>
          <a:p>
            <a:r>
              <a:rPr lang="en-US" dirty="0"/>
              <a:t>YEAR, MONTH</a:t>
            </a:r>
          </a:p>
          <a:p>
            <a:r>
              <a:rPr lang="en-US" dirty="0"/>
              <a:t>Temporary Table: INTO #</a:t>
            </a:r>
            <a:r>
              <a:rPr lang="en-US" dirty="0" err="1"/>
              <a:t>hktemp</a:t>
            </a:r>
            <a:r>
              <a:rPr lang="en-US" dirty="0"/>
              <a:t>, INTO ##</a:t>
            </a:r>
            <a:r>
              <a:rPr lang="en-US" dirty="0" err="1"/>
              <a:t>hktemp</a:t>
            </a:r>
            <a:endParaRPr lang="en-US" dirty="0"/>
          </a:p>
          <a:p>
            <a:r>
              <a:rPr lang="en-US" dirty="0"/>
              <a:t>Copying the data to Excel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91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BA Fall 2018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A Fall 2018" id="{21FB4523-24D1-42EF-B5E2-99204F5E046E}" vid="{994AD91D-3965-4F33-BF6C-7DF9919359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521</Words>
  <Application>Microsoft Office PowerPoint</Application>
  <PresentationFormat>Widescreen</PresentationFormat>
  <Paragraphs>83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Wingdings 2</vt:lpstr>
      <vt:lpstr>IBA Fall 2018</vt:lpstr>
      <vt:lpstr>Standard Query Language SQL</vt:lpstr>
      <vt:lpstr>PowerPoint Presentation</vt:lpstr>
      <vt:lpstr>PowerPoint Presentation</vt:lpstr>
      <vt:lpstr>PowerPoint Presentation</vt:lpstr>
      <vt:lpstr>ERD Diagram</vt:lpstr>
      <vt:lpstr>Star Schema</vt:lpstr>
      <vt:lpstr>Snowflake Schema</vt:lpstr>
      <vt:lpstr>Topics to Cover in Lecture 2</vt:lpstr>
      <vt:lpstr>Topics to Cover in Lecture 3</vt:lpstr>
      <vt:lpstr>Topics to Cover in Lecture 4</vt:lpstr>
      <vt:lpstr>Topics to Cover in Lecture 5</vt:lpstr>
      <vt:lpstr>Inner Join</vt:lpstr>
      <vt:lpstr>Left Join</vt:lpstr>
      <vt:lpstr>Right Join</vt:lpstr>
      <vt:lpstr>Full Outer Join</vt:lpstr>
      <vt:lpstr>PowerPoint Presentation</vt:lpstr>
      <vt:lpstr>PowerPoint Presentation</vt:lpstr>
      <vt:lpstr>Null/Not Null</vt:lpstr>
      <vt:lpstr>Null/Not Null</vt:lpstr>
      <vt:lpstr>SQL Functions</vt:lpstr>
      <vt:lpstr>SQL Functions</vt:lpstr>
      <vt:lpstr>SQL Functions</vt:lpstr>
      <vt:lpstr>SQL Functions</vt:lpstr>
      <vt:lpstr>SQL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and Visualization</dc:title>
  <dc:creator>Hassaan Khalid</dc:creator>
  <cp:lastModifiedBy>Asad Sajid Awan</cp:lastModifiedBy>
  <cp:revision>20</cp:revision>
  <dcterms:created xsi:type="dcterms:W3CDTF">2021-01-21T20:14:01Z</dcterms:created>
  <dcterms:modified xsi:type="dcterms:W3CDTF">2023-10-03T17:38:12Z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2023-09-03T15:06:30Z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b56c9d44-bb14-463a-b3ec-a6e41fb69e2a</vt:lpwstr>
  </property>
  <property fmtid="{D5CDD505-2E9C-101B-9397-08002B2CF9AE}" pid="8" name="MSIP_Label_a73fd474-4f3c-44ed-88fb-5cc4bd2471bf_ContentBits">
    <vt:lpwstr>0</vt:lpwstr>
  </property>
</Properties>
</file>